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 b="def" i="def"/>
      <a:tcStyle>
        <a:tcBdr/>
        <a:fill>
          <a:solidFill>
            <a:srgbClr val="F2E7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 b="def" i="def"/>
      <a:tcStyle>
        <a:tcBdr/>
        <a:fill>
          <a:solidFill>
            <a:srgbClr val="FAF3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 b="def" i="def"/>
      <a:tcStyle>
        <a:tcBdr/>
        <a:fill>
          <a:solidFill>
            <a:srgbClr val="EFE9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Shape 28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-1" y="2669683"/>
            <a:ext cx="4037014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4"/>
          <p:cNvSpPr/>
          <p:nvPr/>
        </p:nvSpPr>
        <p:spPr>
          <a:xfrm>
            <a:off x="8608975" y="1676363"/>
            <a:ext cx="2819330" cy="281933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20" name="image4.png" descr="image4.png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5.png" descr="image5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1154954" y="1447800"/>
            <a:ext cx="8825660" cy="3329581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1154954" y="4777380"/>
            <a:ext cx="8825660" cy="86142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solidFill>
                  <a:srgbClr val="8AD0D6"/>
                </a:solidFill>
              </a:defRPr>
            </a:lvl1pPr>
            <a:lvl2pPr marL="0" indent="0">
              <a:buClrTx/>
              <a:buSzTx/>
              <a:buNone/>
              <a:defRPr cap="all">
                <a:solidFill>
                  <a:srgbClr val="8AD0D6"/>
                </a:solidFill>
              </a:defRPr>
            </a:lvl2pPr>
            <a:lvl3pPr marL="0" indent="0">
              <a:buClrTx/>
              <a:buSzTx/>
              <a:buNone/>
              <a:defRPr cap="all">
                <a:solidFill>
                  <a:srgbClr val="8AD0D6"/>
                </a:solidFill>
              </a:defRPr>
            </a:lvl3pPr>
            <a:lvl4pPr marL="0" indent="0">
              <a:buClrTx/>
              <a:buSzTx/>
              <a:buNone/>
              <a:defRPr cap="all">
                <a:solidFill>
                  <a:srgbClr val="8AD0D6"/>
                </a:solidFill>
              </a:defRPr>
            </a:lvl4pPr>
            <a:lvl5pPr marL="0" indent="0">
              <a:buClrTx/>
              <a:buSzTx/>
              <a:buNone/>
              <a:defRPr cap="all">
                <a:solidFill>
                  <a:srgbClr val="8AD0D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-1" y="2669683"/>
            <a:ext cx="4037014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4"/>
          <p:cNvSpPr/>
          <p:nvPr/>
        </p:nvSpPr>
        <p:spPr>
          <a:xfrm>
            <a:off x="8608975" y="1676363"/>
            <a:ext cx="2819330" cy="281933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146" name="image4.png" descr="image4.png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5.png" descr="image5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49" name="Title Text"/>
          <p:cNvSpPr txBox="1"/>
          <p:nvPr>
            <p:ph type="title"/>
          </p:nvPr>
        </p:nvSpPr>
        <p:spPr>
          <a:xfrm>
            <a:off x="1154954" y="3086086"/>
            <a:ext cx="8825660" cy="228124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sz="quarter" idx="1"/>
          </p:nvPr>
        </p:nvSpPr>
        <p:spPr>
          <a:xfrm>
            <a:off x="1154954" y="5367325"/>
            <a:ext cx="8825658" cy="1490676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0">
              <a:buClrTx/>
              <a:buSzTx/>
              <a:buNone/>
              <a:defRPr sz="1200"/>
            </a:lvl2pPr>
            <a:lvl3pPr marL="0" indent="0">
              <a:buClrTx/>
              <a:buSzTx/>
              <a:buNone/>
              <a:defRPr sz="1200"/>
            </a:lvl3pPr>
            <a:lvl4pPr marL="0" indent="0">
              <a:buClrTx/>
              <a:buSzTx/>
              <a:buNone/>
              <a:defRPr sz="1200"/>
            </a:lvl4pPr>
            <a:lvl5pPr marL="0" indent="0">
              <a:buClrTx/>
              <a:buSzTx/>
              <a:buNone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-1" y="2669683"/>
            <a:ext cx="4037014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4"/>
          <p:cNvSpPr/>
          <p:nvPr/>
        </p:nvSpPr>
        <p:spPr>
          <a:xfrm>
            <a:off x="8608975" y="1676363"/>
            <a:ext cx="2819330" cy="281933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161" name="image4.png" descr="image4.png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5.png" descr="image5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64" name="Title Text"/>
          <p:cNvSpPr txBox="1"/>
          <p:nvPr>
            <p:ph type="title"/>
          </p:nvPr>
        </p:nvSpPr>
        <p:spPr>
          <a:xfrm>
            <a:off x="1154954" y="1447800"/>
            <a:ext cx="8825659" cy="2134738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65" name="Body Level One…"/>
          <p:cNvSpPr txBox="1"/>
          <p:nvPr>
            <p:ph type="body" sz="half" idx="1"/>
          </p:nvPr>
        </p:nvSpPr>
        <p:spPr>
          <a:xfrm>
            <a:off x="1154954" y="3582537"/>
            <a:ext cx="8825659" cy="2512327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1800"/>
            </a:lvl1pPr>
            <a:lvl2pPr marL="0" indent="0">
              <a:buClrTx/>
              <a:buSzTx/>
              <a:buNone/>
              <a:defRPr sz="1800"/>
            </a:lvl2pPr>
            <a:lvl3pPr marL="0" indent="0">
              <a:buClrTx/>
              <a:buSzTx/>
              <a:buNone/>
              <a:defRPr sz="1800"/>
            </a:lvl3pPr>
            <a:lvl4pPr marL="0" indent="0">
              <a:buClrTx/>
              <a:buSzTx/>
              <a:buNone/>
              <a:defRPr sz="1800"/>
            </a:lvl4pPr>
            <a:lvl5pPr marL="0" indent="0">
              <a:buClrTx/>
              <a:buSz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-1" y="2669683"/>
            <a:ext cx="4037014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4"/>
          <p:cNvSpPr/>
          <p:nvPr/>
        </p:nvSpPr>
        <p:spPr>
          <a:xfrm>
            <a:off x="8608975" y="1676363"/>
            <a:ext cx="2819330" cy="281933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176" name="image4.png" descr="image4.png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5.png" descr="image5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79" name="Title Text"/>
          <p:cNvSpPr txBox="1"/>
          <p:nvPr>
            <p:ph type="title"/>
          </p:nvPr>
        </p:nvSpPr>
        <p:spPr>
          <a:xfrm>
            <a:off x="1574800" y="1447800"/>
            <a:ext cx="7999317" cy="2323376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80" name="Body Level One…"/>
          <p:cNvSpPr txBox="1"/>
          <p:nvPr>
            <p:ph type="body" sz="quarter" idx="1"/>
          </p:nvPr>
        </p:nvSpPr>
        <p:spPr>
          <a:xfrm>
            <a:off x="1930400" y="3771174"/>
            <a:ext cx="7279649" cy="2056676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small" sz="1400">
                <a:solidFill>
                  <a:srgbClr val="8AD0D6"/>
                </a:solidFill>
              </a:defRPr>
            </a:lvl1pPr>
            <a:lvl2pPr marL="0" indent="0">
              <a:buClrTx/>
              <a:buSzTx/>
              <a:buNone/>
              <a:defRPr cap="small" sz="1400">
                <a:solidFill>
                  <a:srgbClr val="8AD0D6"/>
                </a:solidFill>
              </a:defRPr>
            </a:lvl2pPr>
            <a:lvl3pPr marL="0" indent="0">
              <a:buClrTx/>
              <a:buSzTx/>
              <a:buNone/>
              <a:defRPr cap="small" sz="1400">
                <a:solidFill>
                  <a:srgbClr val="8AD0D6"/>
                </a:solidFill>
              </a:defRPr>
            </a:lvl3pPr>
            <a:lvl4pPr marL="0" indent="0">
              <a:buClrTx/>
              <a:buSzTx/>
              <a:buNone/>
              <a:defRPr cap="small" sz="1400">
                <a:solidFill>
                  <a:srgbClr val="8AD0D6"/>
                </a:solidFill>
              </a:defRPr>
            </a:lvl4pPr>
            <a:lvl5pPr marL="0" indent="0">
              <a:buClrTx/>
              <a:buSzTx/>
              <a:buNone/>
              <a:defRPr cap="small" sz="1400">
                <a:solidFill>
                  <a:srgbClr val="8AD0D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hape 56"/>
          <p:cNvSpPr txBox="1"/>
          <p:nvPr/>
        </p:nvSpPr>
        <p:spPr>
          <a:xfrm>
            <a:off x="898294" y="971253"/>
            <a:ext cx="801914" cy="181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12200">
                <a:solidFill>
                  <a:srgbClr val="8AD0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82" name="Shape 57"/>
          <p:cNvSpPr txBox="1"/>
          <p:nvPr/>
        </p:nvSpPr>
        <p:spPr>
          <a:xfrm>
            <a:off x="9330490" y="2613786"/>
            <a:ext cx="801914" cy="181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12200">
                <a:solidFill>
                  <a:srgbClr val="8AD0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-1" y="2669683"/>
            <a:ext cx="4037014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4"/>
          <p:cNvSpPr/>
          <p:nvPr/>
        </p:nvSpPr>
        <p:spPr>
          <a:xfrm>
            <a:off x="8608975" y="1676363"/>
            <a:ext cx="2819330" cy="281933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193" name="image4.png" descr="image4.png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5.png" descr="image5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96" name="Title Text"/>
          <p:cNvSpPr txBox="1"/>
          <p:nvPr>
            <p:ph type="title"/>
          </p:nvPr>
        </p:nvSpPr>
        <p:spPr>
          <a:xfrm>
            <a:off x="1154954" y="1409700"/>
            <a:ext cx="8825660" cy="3367681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sz="half" idx="1"/>
          </p:nvPr>
        </p:nvSpPr>
        <p:spPr>
          <a:xfrm>
            <a:off x="1154954" y="4777380"/>
            <a:ext cx="8825659" cy="208062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solidFill>
                  <a:srgbClr val="8AD0D6"/>
                </a:solidFill>
              </a:defRPr>
            </a:lvl1pPr>
            <a:lvl2pPr marL="0" indent="0">
              <a:buClrTx/>
              <a:buSzTx/>
              <a:buNone/>
              <a:defRPr>
                <a:solidFill>
                  <a:srgbClr val="8AD0D6"/>
                </a:solidFill>
              </a:defRPr>
            </a:lvl2pPr>
            <a:lvl3pPr marL="0" indent="0">
              <a:buClrTx/>
              <a:buSzTx/>
              <a:buNone/>
              <a:defRPr>
                <a:solidFill>
                  <a:srgbClr val="8AD0D6"/>
                </a:solidFill>
              </a:defRPr>
            </a:lvl3pPr>
            <a:lvl4pPr marL="0" indent="0">
              <a:buClrTx/>
              <a:buSzTx/>
              <a:buNone/>
              <a:defRPr>
                <a:solidFill>
                  <a:srgbClr val="8AD0D6"/>
                </a:solidFill>
              </a:defRPr>
            </a:lvl4pPr>
            <a:lvl5pPr marL="0" indent="0">
              <a:buClrTx/>
              <a:buSzTx/>
              <a:buNone/>
              <a:defRPr>
                <a:solidFill>
                  <a:srgbClr val="8AD0D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-1" y="2669683"/>
            <a:ext cx="4037014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4"/>
          <p:cNvSpPr/>
          <p:nvPr/>
        </p:nvSpPr>
        <p:spPr>
          <a:xfrm>
            <a:off x="8608975" y="1676363"/>
            <a:ext cx="2819330" cy="281933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208" name="image4.png" descr="image4.png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5.png" descr="image5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11" name="Title Text"/>
          <p:cNvSpPr txBox="1"/>
          <p:nvPr>
            <p:ph type="title"/>
          </p:nvPr>
        </p:nvSpPr>
        <p:spPr>
          <a:xfrm>
            <a:off x="646109" y="452718"/>
            <a:ext cx="9404725" cy="146450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2" name="Body Level One…"/>
          <p:cNvSpPr txBox="1"/>
          <p:nvPr>
            <p:ph type="body" sz="quarter" idx="1"/>
          </p:nvPr>
        </p:nvSpPr>
        <p:spPr>
          <a:xfrm>
            <a:off x="632946" y="1917224"/>
            <a:ext cx="2946869" cy="640240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  <a:lvl2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2pPr>
            <a:lvl3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3pPr>
            <a:lvl4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4pPr>
            <a:lvl5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3" name="Shape 65"/>
          <p:cNvSpPr/>
          <p:nvPr/>
        </p:nvSpPr>
        <p:spPr>
          <a:xfrm flipH="1">
            <a:off x="3726141" y="2133600"/>
            <a:ext cx="1" cy="3962400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4" name="Shape 66"/>
          <p:cNvSpPr/>
          <p:nvPr/>
        </p:nvSpPr>
        <p:spPr>
          <a:xfrm flipH="1">
            <a:off x="6962226" y="2133600"/>
            <a:ext cx="1" cy="3966882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-1" y="2669683"/>
            <a:ext cx="4037014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4"/>
          <p:cNvSpPr/>
          <p:nvPr/>
        </p:nvSpPr>
        <p:spPr>
          <a:xfrm>
            <a:off x="8608975" y="1676363"/>
            <a:ext cx="2819330" cy="281933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225" name="image4.png" descr="image4.png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5.png" descr="image5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28" name="Title Text"/>
          <p:cNvSpPr txBox="1"/>
          <p:nvPr>
            <p:ph type="title"/>
          </p:nvPr>
        </p:nvSpPr>
        <p:spPr>
          <a:xfrm>
            <a:off x="646109" y="452718"/>
            <a:ext cx="9404725" cy="259938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9" name="Body Level One…"/>
          <p:cNvSpPr txBox="1"/>
          <p:nvPr>
            <p:ph type="body" sz="quarter" idx="1"/>
          </p:nvPr>
        </p:nvSpPr>
        <p:spPr>
          <a:xfrm>
            <a:off x="652462" y="3052098"/>
            <a:ext cx="2940051" cy="1775114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  <a:lvl2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2pPr>
            <a:lvl3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3pPr>
            <a:lvl4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4pPr>
            <a:lvl5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0" name="Shape 71"/>
          <p:cNvSpPr/>
          <p:nvPr/>
        </p:nvSpPr>
        <p:spPr>
          <a:xfrm flipH="1">
            <a:off x="3726141" y="2133600"/>
            <a:ext cx="1" cy="3962400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1" name="Shape 72"/>
          <p:cNvSpPr/>
          <p:nvPr/>
        </p:nvSpPr>
        <p:spPr>
          <a:xfrm flipH="1">
            <a:off x="6962226" y="2133600"/>
            <a:ext cx="1" cy="3966882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-1" y="2669683"/>
            <a:ext cx="4037014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4"/>
          <p:cNvSpPr/>
          <p:nvPr/>
        </p:nvSpPr>
        <p:spPr>
          <a:xfrm>
            <a:off x="8608975" y="1676363"/>
            <a:ext cx="2819330" cy="281933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242" name="image4.png" descr="image4.png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5.png" descr="image5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4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-1" y="2669683"/>
            <a:ext cx="4037014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4"/>
          <p:cNvSpPr/>
          <p:nvPr/>
        </p:nvSpPr>
        <p:spPr>
          <a:xfrm>
            <a:off x="8608975" y="1676363"/>
            <a:ext cx="2819330" cy="281933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257" name="image4.png" descr="image4.png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5.png" descr="image5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60" name="Title Text"/>
          <p:cNvSpPr txBox="1"/>
          <p:nvPr>
            <p:ph type="title"/>
          </p:nvPr>
        </p:nvSpPr>
        <p:spPr>
          <a:xfrm>
            <a:off x="8304210" y="0"/>
            <a:ext cx="1752603" cy="62563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61" name="Body Level One…"/>
          <p:cNvSpPr txBox="1"/>
          <p:nvPr>
            <p:ph type="body" idx="1"/>
          </p:nvPr>
        </p:nvSpPr>
        <p:spPr>
          <a:xfrm>
            <a:off x="652462" y="887412"/>
            <a:ext cx="7423151" cy="5970589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272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 lIns="45719" tIns="45719" rIns="45719" bIns="45719"/>
          <a:lstStyle/>
          <a:p>
            <a:pPr/>
            <a:r>
              <a:t>Title Text</a:t>
            </a:r>
          </a:p>
        </p:txBody>
      </p:sp>
      <p:sp>
        <p:nvSpPr>
          <p:cNvPr id="276" name="Body Level One…"/>
          <p:cNvSpPr txBox="1"/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 lIns="45719" tIns="45719" rIns="45719" bIns="45719"/>
          <a:lstStyle>
            <a:lvl4pPr marL="1698171" indent="-326571"/>
            <a:lvl5pPr marL="2155371" indent="-326571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xfrm>
            <a:off x="10522496" y="540176"/>
            <a:ext cx="498287" cy="523240"/>
          </a:xfrm>
          <a:prstGeom prst="rect">
            <a:avLst/>
          </a:prstGeom>
        </p:spPr>
        <p:txBody>
          <a:bodyPr lIns="45719" tIns="45719" rIns="45719" bIns="45719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-1" y="2669683"/>
            <a:ext cx="4037014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"/>
          <p:cNvSpPr/>
          <p:nvPr/>
        </p:nvSpPr>
        <p:spPr>
          <a:xfrm>
            <a:off x="8608975" y="1676363"/>
            <a:ext cx="2819330" cy="281933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44" name="image4.png" descr="image4.png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5.png" descr="image5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47" name="Title Text"/>
          <p:cNvSpPr txBox="1"/>
          <p:nvPr>
            <p:ph type="title"/>
          </p:nvPr>
        </p:nvSpPr>
        <p:spPr>
          <a:xfrm>
            <a:off x="1154954" y="1147232"/>
            <a:ext cx="8825660" cy="3630150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half" idx="1"/>
          </p:nvPr>
        </p:nvSpPr>
        <p:spPr>
          <a:xfrm>
            <a:off x="1154954" y="4777380"/>
            <a:ext cx="8825660" cy="208062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solidFill>
                  <a:srgbClr val="8AD0D6"/>
                </a:solidFill>
              </a:defRPr>
            </a:lvl1pPr>
            <a:lvl2pPr marL="0" indent="0">
              <a:buClrTx/>
              <a:buSzTx/>
              <a:buNone/>
              <a:defRPr cap="all">
                <a:solidFill>
                  <a:srgbClr val="8AD0D6"/>
                </a:solidFill>
              </a:defRPr>
            </a:lvl2pPr>
            <a:lvl3pPr marL="0" indent="0">
              <a:buClrTx/>
              <a:buSzTx/>
              <a:buNone/>
              <a:defRPr cap="all">
                <a:solidFill>
                  <a:srgbClr val="8AD0D6"/>
                </a:solidFill>
              </a:defRPr>
            </a:lvl3pPr>
            <a:lvl4pPr marL="0" indent="0">
              <a:buClrTx/>
              <a:buSzTx/>
              <a:buNone/>
              <a:defRPr cap="all">
                <a:solidFill>
                  <a:srgbClr val="8AD0D6"/>
                </a:solidFill>
              </a:defRPr>
            </a:lvl4pPr>
            <a:lvl5pPr marL="0" indent="0">
              <a:buClrTx/>
              <a:buSzTx/>
              <a:buNone/>
              <a:defRPr cap="all">
                <a:solidFill>
                  <a:srgbClr val="8AD0D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-1" y="2669683"/>
            <a:ext cx="4037014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4"/>
          <p:cNvSpPr/>
          <p:nvPr/>
        </p:nvSpPr>
        <p:spPr>
          <a:xfrm>
            <a:off x="8608975" y="1676363"/>
            <a:ext cx="2819330" cy="281933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59" name="image4.png" descr="image4.png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5.png" descr="image5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xfrm>
            <a:off x="646109" y="452718"/>
            <a:ext cx="9404725" cy="160785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half" idx="1"/>
          </p:nvPr>
        </p:nvSpPr>
        <p:spPr>
          <a:xfrm>
            <a:off x="1103312" y="2060575"/>
            <a:ext cx="4396341" cy="47974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778668" indent="-321468">
              <a:defRPr sz="1800"/>
            </a:lvl2pPr>
            <a:lvl3pPr marL="1208314" indent="-293914">
              <a:defRPr sz="1800"/>
            </a:lvl3pPr>
            <a:lvl4pPr marL="1714500" indent="-342900">
              <a:defRPr sz="1800"/>
            </a:lvl4pPr>
            <a:lvl5pPr marL="2171700" indent="-342900"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-1" y="2669683"/>
            <a:ext cx="4037014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4"/>
          <p:cNvSpPr/>
          <p:nvPr/>
        </p:nvSpPr>
        <p:spPr>
          <a:xfrm>
            <a:off x="8608975" y="1676363"/>
            <a:ext cx="2819330" cy="281933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74" name="image4.png" descr="image4.png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image5.png" descr="image5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77" name="Title Text"/>
          <p:cNvSpPr txBox="1"/>
          <p:nvPr>
            <p:ph type="title"/>
          </p:nvPr>
        </p:nvSpPr>
        <p:spPr>
          <a:xfrm>
            <a:off x="646109" y="452718"/>
            <a:ext cx="9404725" cy="142640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8" name="Body Level One…"/>
          <p:cNvSpPr txBox="1"/>
          <p:nvPr>
            <p:ph type="body" sz="quarter" idx="1"/>
          </p:nvPr>
        </p:nvSpPr>
        <p:spPr>
          <a:xfrm>
            <a:off x="1103312" y="1879124"/>
            <a:ext cx="4396340" cy="602140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  <a:lvl2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2pPr>
            <a:lvl3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3pPr>
            <a:lvl4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4pPr>
            <a:lvl5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-1" y="2669683"/>
            <a:ext cx="4037014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4"/>
          <p:cNvSpPr/>
          <p:nvPr/>
        </p:nvSpPr>
        <p:spPr>
          <a:xfrm>
            <a:off x="8608975" y="1676363"/>
            <a:ext cx="2819330" cy="281933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89" name="image4.png" descr="image4.png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image5.png" descr="image5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92" name="Title Text"/>
          <p:cNvSpPr txBox="1"/>
          <p:nvPr>
            <p:ph type="title"/>
          </p:nvPr>
        </p:nvSpPr>
        <p:spPr>
          <a:xfrm>
            <a:off x="646109" y="452718"/>
            <a:ext cx="9404725" cy="140053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-1" y="2669683"/>
            <a:ext cx="4037014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4"/>
          <p:cNvSpPr/>
          <p:nvPr/>
        </p:nvSpPr>
        <p:spPr>
          <a:xfrm>
            <a:off x="8608975" y="1676363"/>
            <a:ext cx="2819330" cy="281933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103" name="image4.png" descr="image4.png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image5.png" descr="image5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-1" y="2669683"/>
            <a:ext cx="4037014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4"/>
          <p:cNvSpPr/>
          <p:nvPr/>
        </p:nvSpPr>
        <p:spPr>
          <a:xfrm>
            <a:off x="8608975" y="1676363"/>
            <a:ext cx="2819330" cy="281933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116" name="image4.png" descr="image4.png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image5.png" descr="image5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19" name="Title Text"/>
          <p:cNvSpPr txBox="1"/>
          <p:nvPr>
            <p:ph type="title"/>
          </p:nvPr>
        </p:nvSpPr>
        <p:spPr>
          <a:xfrm>
            <a:off x="1154951" y="0"/>
            <a:ext cx="3401068" cy="28956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sz="half" idx="1"/>
          </p:nvPr>
        </p:nvSpPr>
        <p:spPr>
          <a:xfrm>
            <a:off x="4784616" y="609600"/>
            <a:ext cx="5195999" cy="62484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-1" y="2669683"/>
            <a:ext cx="4037014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4"/>
          <p:cNvSpPr/>
          <p:nvPr/>
        </p:nvSpPr>
        <p:spPr>
          <a:xfrm>
            <a:off x="8608975" y="1676363"/>
            <a:ext cx="2819330" cy="281933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131" name="image4.png" descr="image4.png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5.png" descr="image5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34" name="Title Text"/>
          <p:cNvSpPr txBox="1"/>
          <p:nvPr>
            <p:ph type="title"/>
          </p:nvPr>
        </p:nvSpPr>
        <p:spPr>
          <a:xfrm>
            <a:off x="1153906" y="139691"/>
            <a:ext cx="5092909" cy="3289310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quarter" idx="1"/>
          </p:nvPr>
        </p:nvSpPr>
        <p:spPr>
          <a:xfrm>
            <a:off x="1154954" y="3657600"/>
            <a:ext cx="5084980" cy="30861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/>
            </a:lvl1pPr>
            <a:lvl2pPr marL="0" indent="0">
              <a:buClrTx/>
              <a:buSzTx/>
              <a:buNone/>
              <a:defRPr sz="1400"/>
            </a:lvl2pPr>
            <a:lvl3pPr marL="0" indent="0">
              <a:buClrTx/>
              <a:buSzTx/>
              <a:buNone/>
              <a:defRPr sz="1400"/>
            </a:lvl3pPr>
            <a:lvl4pPr marL="0" indent="0">
              <a:buClrTx/>
              <a:buSzTx/>
              <a:buNone/>
              <a:defRPr sz="1400"/>
            </a:lvl4pPr>
            <a:lvl5pPr marL="0" indent="0">
              <a:buClrTx/>
              <a:buSz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13.xml"/><Relationship Id="rId20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3613" t="0" r="0" b="0"/>
          <a:stretch>
            <a:fillRect/>
          </a:stretch>
        </p:blipFill>
        <p:spPr>
          <a:xfrm>
            <a:off x="-1" y="2669683"/>
            <a:ext cx="4037014" cy="418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rcRect l="35640" t="0" r="0" b="0"/>
          <a:stretch>
            <a:fillRect/>
          </a:stretch>
        </p:blipFill>
        <p:spPr>
          <a:xfrm>
            <a:off x="-1" y="2892345"/>
            <a:ext cx="1522414" cy="23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>
            <a:off x="8608975" y="1676363"/>
            <a:ext cx="2819330" cy="281933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5" name="image4.png" descr="image4.png"/>
          <p:cNvPicPr>
            <a:picLocks noChangeAspect="1"/>
          </p:cNvPicPr>
          <p:nvPr/>
        </p:nvPicPr>
        <p:blipFill>
          <a:blip r:embed="rId5">
            <a:extLst/>
          </a:blip>
          <a:srcRect l="0" t="28812" r="0" b="0"/>
          <a:stretch>
            <a:fillRect/>
          </a:stretch>
        </p:blipFill>
        <p:spPr>
          <a:xfrm>
            <a:off x="7999410" y="-1"/>
            <a:ext cx="1603389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5.png" descr="image5.png"/>
          <p:cNvPicPr>
            <a:picLocks noChangeAspect="1"/>
          </p:cNvPicPr>
          <p:nvPr/>
        </p:nvPicPr>
        <p:blipFill>
          <a:blip r:embed="rId6">
            <a:extLst/>
          </a:blip>
          <a:srcRect l="0" t="0" r="0" b="23320"/>
          <a:stretch>
            <a:fillRect/>
          </a:stretch>
        </p:blipFill>
        <p:spPr>
          <a:xfrm>
            <a:off x="8605877" y="6096000"/>
            <a:ext cx="99373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7"/>
          <p:cNvSpPr/>
          <p:nvPr/>
        </p:nvSpPr>
        <p:spPr>
          <a:xfrm>
            <a:off x="10437810" y="0"/>
            <a:ext cx="685802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8" name="Title Text"/>
          <p:cNvSpPr txBox="1"/>
          <p:nvPr>
            <p:ph type="title"/>
          </p:nvPr>
        </p:nvSpPr>
        <p:spPr>
          <a:xfrm>
            <a:off x="646109" y="452718"/>
            <a:ext cx="9404725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1103312" y="2052916"/>
            <a:ext cx="8946541" cy="4805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/>
          <p:nvPr>
            <p:ph type="sldNum" sz="quarter" idx="2"/>
          </p:nvPr>
        </p:nvSpPr>
        <p:spPr>
          <a:xfrm>
            <a:off x="10522497" y="540178"/>
            <a:ext cx="498286" cy="523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b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  <p:sldLayoutId id="2147483665" r:id="rId23"/>
    <p:sldLayoutId id="2147483666" r:id="rId24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774700" marR="0" indent="-3175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1200150" marR="0" indent="-28575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1698170" marR="0" indent="-32657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2155370" marR="0" indent="-32657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2603971" marR="0" indent="-32657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3069770" marR="0" indent="-32657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3526971" marR="0" indent="-32657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39841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g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7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8" name="halt-and-catch-fire-720x405.jpg" descr="halt-and-catch-fire-720x40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4222" y="-79336"/>
            <a:ext cx="12474082" cy="7016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ontent Placeholder 2"/>
          <p:cNvSpPr txBox="1"/>
          <p:nvPr/>
        </p:nvSpPr>
        <p:spPr>
          <a:xfrm>
            <a:off x="1198073" y="2640329"/>
            <a:ext cx="9795854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000"/>
              </a:spcBef>
              <a:defRPr sz="9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(let [boo 0])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tent Placeholder 2"/>
          <p:cNvSpPr txBox="1"/>
          <p:nvPr>
            <p:ph type="body" idx="1"/>
          </p:nvPr>
        </p:nvSpPr>
        <p:spPr>
          <a:xfrm>
            <a:off x="253999" y="257471"/>
            <a:ext cx="9795855" cy="599093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 typeface="Wingdings 3"/>
              <a:buNone/>
              <a:defRPr sz="3600"/>
            </a:lvl1pPr>
          </a:lstStyle>
          <a:p>
            <a:pPr/>
            <a:r>
              <a:t>The Darcey Prediction AI - How could you!</a:t>
            </a:r>
          </a:p>
        </p:txBody>
      </p:sp>
      <p:pic>
        <p:nvPicPr>
          <p:cNvPr id="316" name="Darcey-Bussell-1074928.jpg" descr="Darcey-Bussell-107492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198" y="1030436"/>
            <a:ext cx="8972886" cy="5322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ontent Placeholder 2"/>
          <p:cNvSpPr txBox="1"/>
          <p:nvPr>
            <p:ph type="body" sz="quarter" idx="1"/>
          </p:nvPr>
        </p:nvSpPr>
        <p:spPr>
          <a:xfrm>
            <a:off x="253999" y="257472"/>
            <a:ext cx="9795855" cy="132116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3"/>
              <a:buNone/>
              <a:defRPr sz="3600"/>
            </a:pPr>
          </a:p>
        </p:txBody>
      </p:sp>
      <p:sp>
        <p:nvSpPr>
          <p:cNvPr id="319" name="Content Placeholder 2"/>
          <p:cNvSpPr txBox="1"/>
          <p:nvPr/>
        </p:nvSpPr>
        <p:spPr>
          <a:xfrm>
            <a:off x="354640" y="2894278"/>
            <a:ext cx="9795855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000"/>
              </a:spcBef>
              <a:defRPr sz="9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(inc boo)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ontent Placeholder 2"/>
          <p:cNvSpPr txBox="1"/>
          <p:nvPr>
            <p:ph type="body" idx="1"/>
          </p:nvPr>
        </p:nvSpPr>
        <p:spPr>
          <a:xfrm>
            <a:off x="253999" y="609599"/>
            <a:ext cx="9795855" cy="56388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 typeface="Wingdings 3"/>
              <a:buNone/>
              <a:defRPr sz="3600"/>
            </a:lvl1pPr>
          </a:lstStyle>
          <a:p>
            <a:pPr/>
            <a:r>
              <a:t>It’s okay, they’ve broken the news.</a:t>
            </a:r>
          </a:p>
        </p:txBody>
      </p:sp>
      <p:pic>
        <p:nvPicPr>
          <p:cNvPr id="32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1406799"/>
            <a:ext cx="8111721" cy="4977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101"/>
          <p:cNvSpPr txBox="1"/>
          <p:nvPr>
            <p:ph type="title"/>
          </p:nvPr>
        </p:nvSpPr>
        <p:spPr>
          <a:xfrm>
            <a:off x="646110" y="452718"/>
            <a:ext cx="9404724" cy="1600201"/>
          </a:xfrm>
          <a:prstGeom prst="rect">
            <a:avLst/>
          </a:prstGeom>
        </p:spPr>
        <p:txBody>
          <a:bodyPr/>
          <a:lstStyle/>
          <a:p>
            <a:pPr/>
            <a:r>
              <a:t>It all starts with a cup of tea, a notepad and a pen…</a:t>
            </a:r>
          </a:p>
        </p:txBody>
      </p:sp>
      <p:pic>
        <p:nvPicPr>
          <p:cNvPr id="325" name="Photo 13-03-2018, 07 02 33.jpg" descr="Photo 13-03-2018, 07 02 3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1743" y="1913077"/>
            <a:ext cx="6384475" cy="4788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creen Shot 2018-05-20 at 08.35.28.png" descr="Screen Shot 2018-05-20 at 08.35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357" y="232540"/>
            <a:ext cx="10686285" cy="63929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111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/>
          <a:lstStyle/>
          <a:p>
            <a:pPr/>
            <a:r>
              <a:t>Let’s break it down a bit…..</a:t>
            </a:r>
          </a:p>
        </p:txBody>
      </p:sp>
      <p:sp>
        <p:nvSpPr>
          <p:cNvPr id="330" name="Shape 112"/>
          <p:cNvSpPr txBox="1"/>
          <p:nvPr>
            <p:ph type="body" idx="1"/>
          </p:nvPr>
        </p:nvSpPr>
        <p:spPr>
          <a:xfrm>
            <a:off x="862501" y="1216165"/>
            <a:ext cx="8946543" cy="4805084"/>
          </a:xfrm>
          <a:prstGeom prst="rect">
            <a:avLst/>
          </a:prstGeom>
        </p:spPr>
        <p:txBody>
          <a:bodyPr/>
          <a:lstStyle/>
          <a:p>
            <a:pPr marL="342899" indent="-342899">
              <a:defRPr sz="3900"/>
            </a:pPr>
            <a:r>
              <a:t>Kafka Topics, Connect and Streams</a:t>
            </a:r>
          </a:p>
          <a:p>
            <a:pPr marL="342899" indent="-342899">
              <a:defRPr sz="3900"/>
            </a:pPr>
            <a:r>
              <a:t>Filesystem (or S3 etc)</a:t>
            </a:r>
          </a:p>
          <a:p>
            <a:pPr marL="342899" indent="-342899">
              <a:defRPr sz="3900"/>
            </a:pPr>
            <a:r>
              <a:t>A HTTP API</a:t>
            </a:r>
          </a:p>
          <a:p>
            <a:pPr marL="342899" indent="-342899">
              <a:defRPr sz="3900"/>
            </a:pPr>
            <a:r>
              <a:t>Model Builders</a:t>
            </a:r>
          </a:p>
          <a:p>
            <a:pPr marL="342899" indent="-342899">
              <a:defRPr sz="3900"/>
            </a:pPr>
            <a:r>
              <a:t>And a Database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114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Covering these main concepts</a:t>
            </a:r>
          </a:p>
        </p:txBody>
      </p:sp>
      <p:sp>
        <p:nvSpPr>
          <p:cNvPr id="333" name="Shape 115"/>
          <p:cNvSpPr txBox="1"/>
          <p:nvPr>
            <p:ph type="body" idx="1"/>
          </p:nvPr>
        </p:nvSpPr>
        <p:spPr>
          <a:xfrm>
            <a:off x="862501" y="1216165"/>
            <a:ext cx="8946543" cy="4805084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4800"/>
            </a:pPr>
            <a:r>
              <a:t>Events</a:t>
            </a:r>
          </a:p>
          <a:p>
            <a:pPr>
              <a:defRPr sz="4800"/>
            </a:pPr>
            <a:r>
              <a:t>Model Training</a:t>
            </a:r>
          </a:p>
          <a:p>
            <a:pPr>
              <a:defRPr sz="4800"/>
            </a:pPr>
            <a:r>
              <a:t>Model Prediction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117"/>
          <p:cNvSpPr txBox="1"/>
          <p:nvPr/>
        </p:nvSpPr>
        <p:spPr>
          <a:xfrm>
            <a:off x="2399053" y="2481578"/>
            <a:ext cx="7302452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7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Setting Up Kafka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123"/>
          <p:cNvSpPr txBox="1"/>
          <p:nvPr/>
        </p:nvSpPr>
        <p:spPr>
          <a:xfrm>
            <a:off x="57078" y="1319458"/>
            <a:ext cx="12077845" cy="404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training_data_topic - Where the raw data will be transported for training. Using Kafka Connect to push the data to a filestore.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echo "Creating topic: training_data_topic”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defRPr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$KAFKA_HOME/bin/kafka-topics.sh --create --topic training_data_topic --zookeeper $ZK_CONNECT --partitions $PARTITIONS --replication-factor $REPLICATION_FACTOR</a:t>
            </a:r>
          </a:p>
          <a:p>
            <a:pPr>
              <a:defRPr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defRPr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—*****—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event_stream_topic - Events are sent to the Events Kafka Streaming API application.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echo "Creating topic: event_topic"</a:t>
            </a:r>
          </a:p>
          <a:p>
            <a:pPr>
              <a:defRPr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defRPr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$KAFKA_HOME/bin/kafka-topics.sh --create --topic event_topic --zookeeper $ZK_CONNECT --partitions $PARTITIONS --replication-factor $REPLICATION_FACTOR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8" name="Shape 124"/>
          <p:cNvSpPr txBox="1"/>
          <p:nvPr>
            <p:ph type="title" idx="4294967295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Events and Training Data Topics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2" name="deskhoppa300dpi.jpg" descr="deskhoppa300dp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9299" y="-707678"/>
            <a:ext cx="12350598" cy="8273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126"/>
          <p:cNvSpPr txBox="1"/>
          <p:nvPr/>
        </p:nvSpPr>
        <p:spPr>
          <a:xfrm>
            <a:off x="-43905" y="1986278"/>
            <a:ext cx="12077846" cy="3812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prediction_request_topic - Sends data to the Prediction Streaming application.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echo "Creating topic: prediction_request_topic”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$KAFKA_HOME/bin/kafka-topics.sh --create --topic prediction_request_topic --zookeeper $ZK_CONNECT --partitions $PARTITIONS --replication-factor $REPLICATION_FACTOR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ctr">
              <a:defRPr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—*****—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prediction_response_topic - The prediction response from the original prediction_request_topic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echo "Creating topic: prediction_response_topic"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$KAFKA_HOME/bin/kafka-topics.sh --create --topic prediction_response_topic --zookeeper $ZK_CONNECT --partitions $PARTITIONS --replication-factor $REPLICATION_FACTOR</a:t>
            </a:r>
          </a:p>
        </p:txBody>
      </p:sp>
      <p:sp>
        <p:nvSpPr>
          <p:cNvPr id="341" name="Shape 127"/>
          <p:cNvSpPr txBox="1"/>
          <p:nvPr>
            <p:ph type="title" idx="4294967295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Prediction Request/Response Topics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129"/>
          <p:cNvSpPr txBox="1"/>
          <p:nvPr/>
        </p:nvSpPr>
        <p:spPr>
          <a:xfrm>
            <a:off x="409966" y="2481578"/>
            <a:ext cx="11280627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7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Persisting Event Messages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135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Everything is an event</a:t>
            </a:r>
          </a:p>
        </p:txBody>
      </p:sp>
      <p:sp>
        <p:nvSpPr>
          <p:cNvPr id="346" name="Shape 136"/>
          <p:cNvSpPr txBox="1"/>
          <p:nvPr>
            <p:ph type="body" sz="half" idx="1"/>
          </p:nvPr>
        </p:nvSpPr>
        <p:spPr>
          <a:xfrm>
            <a:off x="862501" y="1216165"/>
            <a:ext cx="8946543" cy="3005553"/>
          </a:xfrm>
          <a:prstGeom prst="rect">
            <a:avLst/>
          </a:prstGeom>
        </p:spPr>
        <p:txBody>
          <a:bodyPr lIns="0" tIns="0" rIns="0" bIns="0"/>
          <a:lstStyle/>
          <a:p>
            <a:pPr marL="318897" indent="-318897" defTabSz="425194">
              <a:spcBef>
                <a:spcPts val="900"/>
              </a:spcBef>
              <a:defRPr sz="3000"/>
            </a:pPr>
            <a:r>
              <a:t>It’s my single source of truth for training and commands, kind of.</a:t>
            </a:r>
          </a:p>
          <a:p>
            <a:pPr marL="318897" indent="-318897" defTabSz="425194">
              <a:spcBef>
                <a:spcPts val="900"/>
              </a:spcBef>
              <a:defRPr sz="3000"/>
            </a:pPr>
            <a:r>
              <a:t>I want to replay the product from message event zero.</a:t>
            </a:r>
          </a:p>
          <a:p>
            <a:pPr marL="318897" indent="-318897" defTabSz="425194">
              <a:spcBef>
                <a:spcPts val="900"/>
              </a:spcBef>
              <a:defRPr sz="3000"/>
            </a:pPr>
            <a:r>
              <a:t>I want to persist every event to the filesystem. </a:t>
            </a:r>
          </a:p>
        </p:txBody>
      </p:sp>
      <p:sp>
        <p:nvSpPr>
          <p:cNvPr id="347" name="Shape 137"/>
          <p:cNvSpPr txBox="1"/>
          <p:nvPr/>
        </p:nvSpPr>
        <p:spPr>
          <a:xfrm>
            <a:off x="854565" y="4296469"/>
            <a:ext cx="10007463" cy="161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{“type”:”command”, “payload”:”build_mlp”…}</a:t>
            </a:r>
          </a:p>
          <a:p>
            <a:pPr>
              <a:defRPr sz="2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{“type”:”command”, “payload”:”build_dtr”…}</a:t>
            </a:r>
          </a:p>
          <a:p>
            <a:pPr>
              <a:defRPr sz="2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{“type”:”command”, “payload”:”build_slr”…}</a:t>
            </a:r>
          </a:p>
          <a:p>
            <a:pPr>
              <a:defRPr sz="2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{“type”:”training”, “payload”:”3,4,5,7”…}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139"/>
          <p:cNvSpPr txBox="1"/>
          <p:nvPr>
            <p:ph type="title"/>
          </p:nvPr>
        </p:nvSpPr>
        <p:spPr>
          <a:xfrm>
            <a:off x="633409" y="427318"/>
            <a:ext cx="11076959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Using Kafka Connect to Persist Events</a:t>
            </a:r>
          </a:p>
        </p:txBody>
      </p:sp>
      <p:sp>
        <p:nvSpPr>
          <p:cNvPr id="350" name="Shape 140"/>
          <p:cNvSpPr txBox="1"/>
          <p:nvPr/>
        </p:nvSpPr>
        <p:spPr>
          <a:xfrm>
            <a:off x="762143" y="2024378"/>
            <a:ext cx="11076958" cy="2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name=dl4j-eventsw-file-sink</a:t>
            </a:r>
          </a:p>
          <a:p>
            <a:pPr>
              <a:defRPr sz="2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connector.class=FileStreamSink</a:t>
            </a:r>
          </a:p>
          <a:p>
            <a:pPr>
              <a:defRPr sz="2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tasks.max=1</a:t>
            </a:r>
          </a:p>
          <a:p>
            <a:pPr>
              <a:defRPr sz="2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file=/home/jason/testdata/events/events.json</a:t>
            </a:r>
          </a:p>
          <a:p>
            <a:pPr>
              <a:defRPr sz="2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topic=event_topic</a:t>
            </a:r>
          </a:p>
          <a:p>
            <a:pPr>
              <a:defRPr sz="2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key.converter=org.apache.kafka.connect.storage.StringConverter</a:t>
            </a:r>
          </a:p>
          <a:p>
            <a:pPr>
              <a:defRPr sz="2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value.converter=org.apache.kafka.connect.storage.StringConverter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142"/>
          <p:cNvSpPr txBox="1"/>
          <p:nvPr>
            <p:ph type="title"/>
          </p:nvPr>
        </p:nvSpPr>
        <p:spPr>
          <a:xfrm>
            <a:off x="633409" y="427318"/>
            <a:ext cx="11076959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Using Kafka Connect to Persist</a:t>
            </a:r>
          </a:p>
          <a:p>
            <a:pPr/>
            <a:r>
              <a:t>Training Data</a:t>
            </a:r>
          </a:p>
        </p:txBody>
      </p:sp>
      <p:sp>
        <p:nvSpPr>
          <p:cNvPr id="353" name="Shape 143"/>
          <p:cNvSpPr txBox="1"/>
          <p:nvPr/>
        </p:nvSpPr>
        <p:spPr>
          <a:xfrm>
            <a:off x="762143" y="2024378"/>
            <a:ext cx="11076958" cy="222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name=dl4j-training-data-file-sink</a:t>
            </a:r>
          </a:p>
          <a:p>
            <a:pPr>
              <a:defRPr sz="2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connector.class=FileStreamSink</a:t>
            </a:r>
          </a:p>
          <a:p>
            <a:pPr>
              <a:defRPr sz="2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tasks.max=1</a:t>
            </a:r>
          </a:p>
          <a:p>
            <a:pPr>
              <a:defRPr sz="2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file=/home/jason/testdata/connect/alldata.csv</a:t>
            </a:r>
          </a:p>
          <a:p>
            <a:pPr>
              <a:defRPr sz="2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topics=training_data_topic</a:t>
            </a:r>
          </a:p>
          <a:p>
            <a:pPr>
              <a:defRPr sz="2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key.converter=org.apache.kafka.connect.storage.StringConverter</a:t>
            </a:r>
          </a:p>
          <a:p>
            <a:pPr>
              <a:defRPr sz="2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value.converter=org.apache.kafka.connect.storage.StringConverter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145"/>
          <p:cNvSpPr txBox="1"/>
          <p:nvPr>
            <p:ph type="title"/>
          </p:nvPr>
        </p:nvSpPr>
        <p:spPr>
          <a:xfrm>
            <a:off x="633409" y="427318"/>
            <a:ext cx="11076959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Using Kafka Connect </a:t>
            </a:r>
          </a:p>
        </p:txBody>
      </p:sp>
      <p:sp>
        <p:nvSpPr>
          <p:cNvPr id="356" name="Shape 146"/>
          <p:cNvSpPr txBox="1"/>
          <p:nvPr/>
        </p:nvSpPr>
        <p:spPr>
          <a:xfrm>
            <a:off x="762143" y="2024378"/>
            <a:ext cx="11076958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bin/connect-standalone.sh \ </a:t>
            </a:r>
          </a:p>
          <a:p>
            <a:pPr>
              <a:defRPr sz="2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config/connect-standalone.properties \</a:t>
            </a:r>
          </a:p>
          <a:p>
            <a:pPr>
              <a:defRPr sz="2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dl4j_event_to_fs_sink.properties dl4j_to_fs_sink.properties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148"/>
          <p:cNvSpPr txBox="1"/>
          <p:nvPr/>
        </p:nvSpPr>
        <p:spPr>
          <a:xfrm>
            <a:off x="460766" y="2481578"/>
            <a:ext cx="1114378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67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Processing Event Messages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creen Shot 2018-05-20 at 08.35.28.png" descr="Screen Shot 2018-05-20 at 08.35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357" y="232540"/>
            <a:ext cx="10686285" cy="6392919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Shape 151"/>
          <p:cNvSpPr/>
          <p:nvPr/>
        </p:nvSpPr>
        <p:spPr>
          <a:xfrm>
            <a:off x="3352800" y="2616200"/>
            <a:ext cx="2062560" cy="1270000"/>
          </a:xfrm>
          <a:prstGeom prst="rect">
            <a:avLst/>
          </a:prstGeom>
          <a:ln w="19050" cap="rnd">
            <a:solidFill>
              <a:schemeClr val="accent1"/>
            </a:solidFill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153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The Kafka Stream Event App</a:t>
            </a:r>
          </a:p>
        </p:txBody>
      </p:sp>
      <p:pic>
        <p:nvPicPr>
          <p:cNvPr id="364" name="Screen Shot 2018-05-15 at 22.24.34.png" descr="Screen Shot 2018-05-15 at 22.24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149" y="2288703"/>
            <a:ext cx="11083702" cy="2983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156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The Kafka Stream Event App</a:t>
            </a:r>
          </a:p>
          <a:p>
            <a:pPr/>
            <a:r>
              <a:t>(Is it training data or a command?)</a:t>
            </a:r>
          </a:p>
        </p:txBody>
      </p:sp>
      <p:sp>
        <p:nvSpPr>
          <p:cNvPr id="367" name="Shape 157"/>
          <p:cNvSpPr txBox="1"/>
          <p:nvPr/>
        </p:nvSpPr>
        <p:spPr>
          <a:xfrm>
            <a:off x="1064636" y="2060813"/>
            <a:ext cx="9279393" cy="443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(let [partitioned-stream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(.branch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(.stream builder input-topic)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(into-array Predicate [(reify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Predicate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(test [_ _ v]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  (do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    (log/info "p0 " v)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    (-&gt;&gt; v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         (pre-process-data)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         (pred-key-type "command")))))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(reify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Predicate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(test [_ _ v]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  (do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    (log/info "p1 " v)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    (-&gt;&gt; v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         (pre-process-data)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            (pred-key-type "training")))))]))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85"/>
          <p:cNvSpPr txBox="1"/>
          <p:nvPr>
            <p:ph type="ctrTitle"/>
          </p:nvPr>
        </p:nvSpPr>
        <p:spPr>
          <a:xfrm>
            <a:off x="1154953" y="370839"/>
            <a:ext cx="8825662" cy="3329583"/>
          </a:xfrm>
          <a:prstGeom prst="rect">
            <a:avLst/>
          </a:prstGeom>
        </p:spPr>
        <p:txBody>
          <a:bodyPr lIns="0" tIns="0" rIns="0" bIns="0"/>
          <a:lstStyle>
            <a:lvl1pPr defTabSz="329184">
              <a:defRPr sz="5100"/>
            </a:lvl1pPr>
          </a:lstStyle>
          <a:p>
            <a:pPr/>
            <a:r>
              <a:t>Designing automatically updating AI with Apache Kafka and Deeplearning4j</a:t>
            </a:r>
          </a:p>
        </p:txBody>
      </p:sp>
      <p:sp>
        <p:nvSpPr>
          <p:cNvPr id="295" name="Shape 86"/>
          <p:cNvSpPr txBox="1"/>
          <p:nvPr>
            <p:ph type="subTitle" sz="quarter" idx="1"/>
          </p:nvPr>
        </p:nvSpPr>
        <p:spPr>
          <a:xfrm>
            <a:off x="1154953" y="3974739"/>
            <a:ext cx="8825662" cy="861421"/>
          </a:xfrm>
          <a:prstGeom prst="rect">
            <a:avLst/>
          </a:prstGeom>
        </p:spPr>
        <p:txBody>
          <a:bodyPr/>
          <a:lstStyle/>
          <a:p>
            <a:pPr/>
            <a:r>
              <a:t>Jason Bell – ClojureX 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159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The Kafka Stream Event App</a:t>
            </a:r>
          </a:p>
          <a:p>
            <a:pPr/>
            <a:r>
              <a:t>(Process the two types of message)</a:t>
            </a:r>
          </a:p>
        </p:txBody>
      </p:sp>
      <p:sp>
        <p:nvSpPr>
          <p:cNvPr id="370" name="Shape 160"/>
          <p:cNvSpPr txBox="1"/>
          <p:nvPr/>
        </p:nvSpPr>
        <p:spPr>
          <a:xfrm>
            <a:off x="556637" y="2759313"/>
            <a:ext cx="11023005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(-&gt; (aget partitioned-stream 0)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(.mapValues (reify ValueMapper (apply [_ v] (process-command v))))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(.print))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(-&gt; (aget partitioned-stream 1)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(.mapValues (reify ValueMapper (apply [_ v] (process-training v))))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(.to training-topic-name)))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162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The Kafka Stream Event App</a:t>
            </a:r>
          </a:p>
        </p:txBody>
      </p:sp>
      <p:sp>
        <p:nvSpPr>
          <p:cNvPr id="373" name="Shape 163"/>
          <p:cNvSpPr txBox="1"/>
          <p:nvPr/>
        </p:nvSpPr>
        <p:spPr>
          <a:xfrm>
            <a:off x="1318636" y="2124313"/>
            <a:ext cx="8545688" cy="240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;; Process any commands, basically fire them at the HTTP API.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(defn process-command [data-in]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(let [jsonm (pre-process-data data-in)]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(slurp (str api-endpoint (:payload jsonm)))))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;; Extract the CSV training data and return it.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(defn process-training [data-in]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(let [jsonm (pre-process-data data-in)]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(.getBytes (:payload jsonm))))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165"/>
          <p:cNvSpPr txBox="1"/>
          <p:nvPr/>
        </p:nvSpPr>
        <p:spPr>
          <a:xfrm>
            <a:off x="4637056" y="2481578"/>
            <a:ext cx="3210422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7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Screen Shot 2018-05-20 at 08.35.28.png" descr="Screen Shot 2018-05-20 at 08.35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357" y="232540"/>
            <a:ext cx="10686285" cy="6392919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hape 168"/>
          <p:cNvSpPr/>
          <p:nvPr/>
        </p:nvSpPr>
        <p:spPr>
          <a:xfrm>
            <a:off x="6993979" y="251171"/>
            <a:ext cx="3873403" cy="6240019"/>
          </a:xfrm>
          <a:prstGeom prst="rect">
            <a:avLst/>
          </a:prstGeom>
          <a:ln w="19050" cap="rnd">
            <a:solidFill>
              <a:schemeClr val="accent1"/>
            </a:solidFill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170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Model use three frameworks.</a:t>
            </a:r>
          </a:p>
        </p:txBody>
      </p:sp>
      <p:sp>
        <p:nvSpPr>
          <p:cNvPr id="381" name="Shape 171"/>
          <p:cNvSpPr txBox="1"/>
          <p:nvPr>
            <p:ph type="body" sz="half" idx="1"/>
          </p:nvPr>
        </p:nvSpPr>
        <p:spPr>
          <a:xfrm>
            <a:off x="862501" y="1216165"/>
            <a:ext cx="8946543" cy="2548154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3300"/>
            </a:pPr>
            <a:r>
              <a:t>Neural Networks in DeepLearning4J</a:t>
            </a:r>
          </a:p>
          <a:p>
            <a:pPr>
              <a:defRPr sz="3300"/>
            </a:pPr>
            <a:r>
              <a:t>Decision Trees in Weka</a:t>
            </a:r>
          </a:p>
          <a:p>
            <a:pPr>
              <a:defRPr sz="3300"/>
            </a:pPr>
            <a:r>
              <a:t>Linear Regression with Apache Commons Math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170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Model use three frameworks.</a:t>
            </a:r>
          </a:p>
        </p:txBody>
      </p:sp>
      <p:sp>
        <p:nvSpPr>
          <p:cNvPr id="384" name="Shape 171"/>
          <p:cNvSpPr txBox="1"/>
          <p:nvPr>
            <p:ph type="body" sz="half" idx="1"/>
          </p:nvPr>
        </p:nvSpPr>
        <p:spPr>
          <a:xfrm>
            <a:off x="862501" y="1216165"/>
            <a:ext cx="8946543" cy="2548154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3300"/>
            </a:pPr>
            <a:r>
              <a:t>Neural Networks in DeepLearning4J</a:t>
            </a:r>
          </a:p>
          <a:p>
            <a:pPr>
              <a:defRPr sz="3300"/>
            </a:pPr>
            <a:r>
              <a:t>Decision Trees in Weka</a:t>
            </a:r>
          </a:p>
          <a:p>
            <a:pPr>
              <a:defRPr sz="3300"/>
            </a:pPr>
            <a:r>
              <a:t>Linear Regression with Apache Commons Math</a:t>
            </a:r>
          </a:p>
        </p:txBody>
      </p:sp>
      <p:sp>
        <p:nvSpPr>
          <p:cNvPr id="385" name="A 200% Talk Bonus!"/>
          <p:cNvSpPr txBox="1"/>
          <p:nvPr/>
        </p:nvSpPr>
        <p:spPr>
          <a:xfrm>
            <a:off x="364630" y="4283101"/>
            <a:ext cx="11462740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47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 200% Talk Bonus!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177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Basic Flow of the Model Builds for Neural Networks and Decision Trees</a:t>
            </a:r>
          </a:p>
        </p:txBody>
      </p:sp>
      <p:pic>
        <p:nvPicPr>
          <p:cNvPr id="388" name="Screen Shot 2018-05-15 at 22.48.35.png" descr="Screen Shot 2018-05-15 at 22.48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8987" y="2527299"/>
            <a:ext cx="10754026" cy="1803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180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Basic Flow of the Model Builds for Simple Linear Regression</a:t>
            </a:r>
          </a:p>
        </p:txBody>
      </p:sp>
      <p:pic>
        <p:nvPicPr>
          <p:cNvPr id="391" name="Screen Shot 2018-05-15 at 22.50.42.png" descr="Screen Shot 2018-05-15 at 22.50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733" y="2617884"/>
            <a:ext cx="10924533" cy="1622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183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The HTTP API receives commands from the Event Stream App</a:t>
            </a:r>
          </a:p>
        </p:txBody>
      </p:sp>
      <p:sp>
        <p:nvSpPr>
          <p:cNvPr id="394" name="Shape 184"/>
          <p:cNvSpPr txBox="1"/>
          <p:nvPr/>
        </p:nvSpPr>
        <p:spPr>
          <a:xfrm>
            <a:off x="471363" y="1998978"/>
            <a:ext cx="8361868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  <a:r>
              <a:rPr>
                <a:solidFill>
                  <a:srgbClr val="FFFFFF"/>
                </a:solidFill>
              </a:rPr>
              <a:t>(GET "/build_mlp" []</a:t>
            </a:r>
            <a:endParaRPr>
              <a:solidFill>
                <a:srgbClr val="FFFFFF"/>
              </a:solidFill>
            </a:endParaRP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:return {:result String}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:summary "Builds the neural network model"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(ok {:result (mlp/run-model-build)}))</a:t>
            </a:r>
          </a:p>
        </p:txBody>
      </p:sp>
      <p:sp>
        <p:nvSpPr>
          <p:cNvPr id="395" name="Shape 185"/>
          <p:cNvSpPr txBox="1"/>
          <p:nvPr/>
        </p:nvSpPr>
        <p:spPr>
          <a:xfrm>
            <a:off x="415882" y="4014954"/>
            <a:ext cx="11940216" cy="169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(def script-path “/home/jason/work/clojurex-2018-kafka-dl4j-clojure/projects/dl4j.mlp/scripts/runmlp.sh")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(defn run-model-build []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(sh script-path)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"Neural Network built.")</a:t>
            </a:r>
          </a:p>
        </p:txBody>
      </p:sp>
      <p:sp>
        <p:nvSpPr>
          <p:cNvPr id="396" name="Shape 186"/>
          <p:cNvSpPr/>
          <p:nvPr/>
        </p:nvSpPr>
        <p:spPr>
          <a:xfrm>
            <a:off x="6740525" y="3271637"/>
            <a:ext cx="2" cy="631332"/>
          </a:xfrm>
          <a:prstGeom prst="line">
            <a:avLst/>
          </a:prstGeom>
          <a:ln w="19050" cap="rnd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188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The endpoint calls the function to run the script.</a:t>
            </a:r>
          </a:p>
        </p:txBody>
      </p:sp>
      <p:sp>
        <p:nvSpPr>
          <p:cNvPr id="399" name="Shape 189"/>
          <p:cNvSpPr txBox="1"/>
          <p:nvPr/>
        </p:nvSpPr>
        <p:spPr>
          <a:xfrm>
            <a:off x="625227" y="2278379"/>
            <a:ext cx="11252073" cy="169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#!/bin/bash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JAR_PATH=/home/jason/work/clojurex-2018-kafka-dl4j-clojure/projects/dl4j.mlp/out/artifacts/ClojureX2018Java_jar/ClojureX2018Java.jar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java -cp .:..:$JAR_PATH eu.jasebell.strata2018.mlp.ANNBuilder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7.jpeg" descr="image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4931" y="589572"/>
            <a:ext cx="4555069" cy="5709018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93"/>
          <p:cNvSpPr txBox="1"/>
          <p:nvPr/>
        </p:nvSpPr>
        <p:spPr>
          <a:xfrm>
            <a:off x="787400" y="939800"/>
            <a:ext cx="4572000" cy="4523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All </a:t>
            </a:r>
            <a:r>
              <a:rPr strike="sngStrike"/>
              <a:t>Tweet</a:t>
            </a:r>
            <a:r>
              <a:t> heckling is perfectly allowed.</a:t>
            </a:r>
          </a:p>
          <a:p>
            <a:pPr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  <a:p>
            <a:pPr>
              <a:defRPr sz="4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@jasonbelldata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191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Neural Net Code in DL4J (Java)</a:t>
            </a:r>
          </a:p>
        </p:txBody>
      </p:sp>
      <p:sp>
        <p:nvSpPr>
          <p:cNvPr id="402" name="Shape 192"/>
          <p:cNvSpPr txBox="1"/>
          <p:nvPr/>
        </p:nvSpPr>
        <p:spPr>
          <a:xfrm>
            <a:off x="719065" y="1281906"/>
            <a:ext cx="10753871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MultiLayerConfiguration conf = new NeuralNetConfiguration.Builder()</a:t>
            </a:r>
          </a:p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.seed(seed)</a:t>
            </a:r>
          </a:p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.iterations(iterations)</a:t>
            </a:r>
          </a:p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.activation(Activation.TANH)</a:t>
            </a:r>
          </a:p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.weightInit(WeightInit.XAVIER)</a:t>
            </a:r>
          </a:p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.learningRate(0.1)</a:t>
            </a:r>
          </a:p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.regularization(true).l2(1e-4)</a:t>
            </a:r>
          </a:p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.list()</a:t>
            </a:r>
          </a:p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.layer(0, new DenseLayer.Builder().nIn(numInputs).nOut(hiddenNodes).build())</a:t>
            </a:r>
          </a:p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.layer(1, new DenseLayer.Builder().nIn(hiddenNodes).nOut(hiddenNodes).build())</a:t>
            </a:r>
          </a:p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.layer(2, new DenseLayer.Builder().nIn(hiddenNodes).nOut(hiddenNodes).build())</a:t>
            </a:r>
          </a:p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.layer(3, new OutputLayer.Builder(LossFunctions.LossFunction.NEGATIVELOGLIKELIHOOD)</a:t>
            </a:r>
          </a:p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.activation(Activation.SOFTMAX)</a:t>
            </a:r>
          </a:p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.nIn(hiddenNodes).nOut(outputNum).build())</a:t>
            </a:r>
          </a:p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.backprop(true).pretrain(false)</a:t>
            </a:r>
          </a:p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.build();</a:t>
            </a:r>
          </a:p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//run the model</a:t>
            </a:r>
          </a:p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MultiLayerNetwork model = new MultiLayerNetwork(conf);</a:t>
            </a:r>
          </a:p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model.init();</a:t>
            </a:r>
          </a:p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model.setListeners(new ScoreIterationListener(100));</a:t>
            </a:r>
          </a:p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defRPr sz="14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model.fit(trainingData);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191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Neural Net Code in DL4J (Clojure)</a:t>
            </a:r>
          </a:p>
        </p:txBody>
      </p:sp>
      <p:sp>
        <p:nvSpPr>
          <p:cNvPr id="405" name="Shape 192"/>
          <p:cNvSpPr txBox="1"/>
          <p:nvPr/>
        </p:nvSpPr>
        <p:spPr>
          <a:xfrm>
            <a:off x="719065" y="1281906"/>
            <a:ext cx="10753871" cy="548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(ns skynet.core</a:t>
            </a: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(:require [jutsu.ai.core :as ai]))</a:t>
            </a: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;;Example configuration of a simple multilayer feedforward neural network architecture</a:t>
            </a: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;;classifying the iris dataset.</a:t>
            </a: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(def iris-net-config</a:t>
            </a: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[:layers </a:t>
            </a: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	[[:dense [:n-in 4 :n-out 10 :activation :relu]]</a:t>
            </a: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 	 [:dense [:n-in 10 :n-out 10 :activation :relu]]</a:t>
            </a: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 	 [:output :negative-log-likelihood [:n-in 10 :n-out 3 :activation :softmax]]]])</a:t>
            </a: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(def iris-net</a:t>
            </a: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(-&gt; iris-net-config</a:t>
            </a: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	ai/network</a:t>
            </a: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	ai/initialize-net))</a:t>
            </a: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(defn iris-train []</a:t>
            </a: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(let [iris-iterator (ai/classification-csv-iterator "iris.csv" 150 4 3)]</a:t>
            </a: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(-&gt; iris-net</a:t>
            </a: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(ai/train-net! 200 iris-iterator)</a:t>
            </a: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(ai/save-model "iris-model"))</a:t>
            </a: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(.reset iris-iterator)</a:t>
            </a: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(println (ai/evaluate iris-net iris-iterator))))</a:t>
            </a: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lnSpc>
                <a:spcPts val="3000"/>
              </a:lnSpc>
              <a:defRPr sz="136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(iris-train)</a:t>
            </a:r>
            <a:endParaRPr>
              <a:solidFill>
                <a:srgbClr val="24292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194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How many hidden nodes? </a:t>
            </a:r>
          </a:p>
        </p:txBody>
      </p:sp>
      <p:pic>
        <p:nvPicPr>
          <p:cNvPr id="408" name="Screen Shot 2018-05-20 at 10.28.31.png" descr="Screen Shot 2018-05-20 at 10.28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3499" y="1296304"/>
            <a:ext cx="4445002" cy="2806701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s= A number between 2 and 11…"/>
          <p:cNvSpPr txBox="1"/>
          <p:nvPr/>
        </p:nvSpPr>
        <p:spPr>
          <a:xfrm>
            <a:off x="499624" y="4581576"/>
            <a:ext cx="11192752" cy="138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9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s= A number between 2 and 11</a:t>
            </a:r>
          </a:p>
          <a:p>
            <a:pPr algn="ctr">
              <a:defRPr sz="29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i= Input Nodes count</a:t>
            </a:r>
          </a:p>
          <a:p>
            <a:pPr algn="ctr">
              <a:defRPr sz="29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o= Output nodes count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197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Decision Trees in Weka in Java</a:t>
            </a:r>
          </a:p>
        </p:txBody>
      </p:sp>
      <p:sp>
        <p:nvSpPr>
          <p:cNvPr id="412" name="Shape 198"/>
          <p:cNvSpPr txBox="1"/>
          <p:nvPr/>
        </p:nvSpPr>
        <p:spPr>
          <a:xfrm>
            <a:off x="117227" y="1135380"/>
            <a:ext cx="11367078" cy="502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J48 cls = new J48();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try {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Instances inst = new Instances(new BufferedReader(new FileReader("/home/jason/testdata/alldata.arff")));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inst.setClassIndex(inst.numAttributes() - 1);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try {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long start = System.currentTimeMillis();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cls.buildClassifier(inst);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Evaluation evaluation = new Evaluation(inst);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Random rand = new Random(1);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int folds = 10;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evaluation.crossValidateModel(cls, inst, folds, rand);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long stop = System.currentTimeMillis();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DBTools.writeResultsToDB(uuid, -1, (stop - start), evaluation.pctCorrect()/100, evaluation.toSummaryString(), "dtr");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} catch (Exception e) {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e.printStackTrace();</a:t>
            </a:r>
          </a:p>
          <a:p>
            <a:pPr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197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Decision Trees in Weka in Clojure</a:t>
            </a:r>
          </a:p>
        </p:txBody>
      </p:sp>
      <p:sp>
        <p:nvSpPr>
          <p:cNvPr id="415" name="Shape 198"/>
          <p:cNvSpPr txBox="1"/>
          <p:nvPr/>
        </p:nvSpPr>
        <p:spPr>
          <a:xfrm>
            <a:off x="412461" y="1236980"/>
            <a:ext cx="11367077" cy="313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600"/>
              </a:lnSpc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(defn load-instance-data [file-url]</a:t>
            </a:r>
          </a:p>
          <a:p>
            <a:pPr>
              <a:lnSpc>
                <a:spcPts val="3600"/>
              </a:lnSpc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(woi/load-instances :arff file-url))</a:t>
            </a:r>
          </a:p>
          <a:p>
            <a:pPr>
              <a:lnSpc>
                <a:spcPts val="3600"/>
              </a:lnSpc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lnSpc>
                <a:spcPts val="3600"/>
              </a:lnSpc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(defn train-dtree [training-data-filename]</a:t>
            </a:r>
          </a:p>
          <a:p>
            <a:pPr>
              <a:lnSpc>
                <a:spcPts val="3600"/>
              </a:lnSpc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(let [instances (load-instance-data training-data-filename)</a:t>
            </a:r>
          </a:p>
          <a:p>
            <a:pPr>
              <a:lnSpc>
                <a:spcPts val="3600"/>
              </a:lnSpc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dtree (classifier/make-classifier :decission-tree</a:t>
            </a:r>
            <a:r>
              <a:rPr>
                <a:solidFill>
                  <a:srgbClr val="24292E"/>
                </a:solidFill>
              </a:rPr>
              <a:t> </a:t>
            </a:r>
            <a:r>
              <a:t>:c45)]</a:t>
            </a:r>
          </a:p>
          <a:p>
            <a:pPr>
              <a:lnSpc>
                <a:spcPts val="3600"/>
              </a:lnSpc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(data/dataset-set-class instances 3)</a:t>
            </a:r>
          </a:p>
          <a:p>
            <a:pPr>
              <a:lnSpc>
                <a:spcPts val="3600"/>
              </a:lnSpc>
              <a:defRPr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(classifier/classifier-train dtree instances)))</a:t>
            </a:r>
          </a:p>
          <a:p>
            <a:pPr>
              <a:lnSpc>
                <a:spcPts val="2900"/>
              </a:lnSpc>
              <a:defRPr sz="1200">
                <a:solidFill>
                  <a:srgbClr val="333333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lnSpc>
                <a:spcPts val="2900"/>
              </a:lnSpc>
              <a:defRPr sz="1200">
                <a:solidFill>
                  <a:srgbClr val="333333"/>
                </a:solidFill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sp>
        <p:nvSpPr>
          <p:cNvPr id="416" name="Note: clj-ml has not been updated since September 2015."/>
          <p:cNvSpPr txBox="1"/>
          <p:nvPr/>
        </p:nvSpPr>
        <p:spPr>
          <a:xfrm>
            <a:off x="499624" y="4469422"/>
            <a:ext cx="11367077" cy="43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Note: clj-ml has not been updated since September 2015.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200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Simple Linear Regression with Apache Commons Math</a:t>
            </a:r>
          </a:p>
        </p:txBody>
      </p:sp>
      <p:sp>
        <p:nvSpPr>
          <p:cNvPr id="419" name="Shape 201"/>
          <p:cNvSpPr txBox="1"/>
          <p:nvPr/>
        </p:nvSpPr>
        <p:spPr>
          <a:xfrm>
            <a:off x="625228" y="2278379"/>
            <a:ext cx="10059604" cy="293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private SimpleRegression getLinearRegressionModel(List&lt;String&gt; lines) {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SimpleRegression sr = new SimpleRegression();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for(String s : lines) {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String[] ssplit = s.split(",");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double x = Double.parseDouble(ssplit[0]);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double y = Double.parseDouble(ssplit[1]);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sr.addData(x,y);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}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return sr;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203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The database is updated with info about the model build. </a:t>
            </a:r>
          </a:p>
        </p:txBody>
      </p:sp>
      <p:pic>
        <p:nvPicPr>
          <p:cNvPr id="422" name="mysqlshot.png" descr="mysqlsh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156" y="2275753"/>
            <a:ext cx="11131688" cy="2685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206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With Linear Regression the slope and intercept are written to the DB. </a:t>
            </a:r>
          </a:p>
        </p:txBody>
      </p:sp>
      <p:pic>
        <p:nvPicPr>
          <p:cNvPr id="425" name="Screenshot from 2018-05-20 08-59-21.png" descr="Screenshot from 2018-05-20 08-59-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287" y="2453789"/>
            <a:ext cx="11557427" cy="2141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209"/>
          <p:cNvSpPr txBox="1"/>
          <p:nvPr/>
        </p:nvSpPr>
        <p:spPr>
          <a:xfrm>
            <a:off x="1871309" y="2481578"/>
            <a:ext cx="835794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7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Making Predictions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Screen Shot 2018-05-20 at 08.35.28.png" descr="Screen Shot 2018-05-20 at 08.35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357" y="232540"/>
            <a:ext cx="10686285" cy="6392919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Shape 212"/>
          <p:cNvSpPr/>
          <p:nvPr/>
        </p:nvSpPr>
        <p:spPr>
          <a:xfrm>
            <a:off x="272263" y="4583381"/>
            <a:ext cx="9085752" cy="1985563"/>
          </a:xfrm>
          <a:prstGeom prst="rect">
            <a:avLst/>
          </a:prstGeom>
          <a:ln w="19050" cap="rnd">
            <a:solidFill>
              <a:schemeClr val="accent1"/>
            </a:solidFill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/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/>
          <a:p>
            <a:pPr/>
            <a:r>
              <a:t>In 1991 this man taught me about prediction with data. </a:t>
            </a:r>
          </a:p>
        </p:txBody>
      </p:sp>
      <p:pic>
        <p:nvPicPr>
          <p:cNvPr id="301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110" y="2309653"/>
            <a:ext cx="3629026" cy="3905251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TextBox 5"/>
          <p:cNvSpPr txBox="1"/>
          <p:nvPr/>
        </p:nvSpPr>
        <p:spPr>
          <a:xfrm>
            <a:off x="4569145" y="2184786"/>
            <a:ext cx="6695442" cy="352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How do you predict the top ten singles to order for next week? With only some bits of cardboard and no computer?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214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Two methods to make a prediction. 1. Direct calls to the HTTP API</a:t>
            </a:r>
          </a:p>
        </p:txBody>
      </p:sp>
      <p:pic>
        <p:nvPicPr>
          <p:cNvPr id="433" name="Screen Shot 2018-05-20 at 08.36.40.png" descr="Screen Shot 2018-05-20 at 08.36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4550" y="2918172"/>
            <a:ext cx="10502900" cy="2044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217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Two methods to make a prediction. 1. Direct calls to the HTTP API</a:t>
            </a:r>
          </a:p>
        </p:txBody>
      </p:sp>
      <p:pic>
        <p:nvPicPr>
          <p:cNvPr id="436" name="Screenshot from 2018-05-19 10-46-44.png" descr="Screenshot from 2018-05-19 10-46-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7233" y="1882496"/>
            <a:ext cx="7277533" cy="4754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220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2. Send a message to the prediction_request_topic</a:t>
            </a:r>
          </a:p>
        </p:txBody>
      </p:sp>
      <p:pic>
        <p:nvPicPr>
          <p:cNvPr id="439" name="Screen Shot 2018-05-20 at 08.36.30.png" descr="Screen Shot 2018-05-20 at 08.36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689" y="2861298"/>
            <a:ext cx="9670166" cy="1514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223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2. Send a message to the prediction_request_topic</a:t>
            </a:r>
          </a:p>
        </p:txBody>
      </p:sp>
      <p:sp>
        <p:nvSpPr>
          <p:cNvPr id="442" name="Shape 224"/>
          <p:cNvSpPr txBox="1"/>
          <p:nvPr/>
        </p:nvSpPr>
        <p:spPr>
          <a:xfrm>
            <a:off x="1894163" y="3148328"/>
            <a:ext cx="833924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3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{“model”:”mlp”,”payload”:”3,4,5”}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226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Predictions within Streaming Apps (NN in DL4J).</a:t>
            </a:r>
          </a:p>
        </p:txBody>
      </p:sp>
      <p:sp>
        <p:nvSpPr>
          <p:cNvPr id="445" name="Shape 227"/>
          <p:cNvSpPr txBox="1"/>
          <p:nvPr/>
        </p:nvSpPr>
        <p:spPr>
          <a:xfrm>
            <a:off x="1516912" y="2251313"/>
            <a:ext cx="9187641" cy="3825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(defn make-prediction [model input]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(let [input-vector (Nd4j/create (split-input input))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prediction (.output model input-vector)]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(.iamax (Nd4j/getBlasWrapper) prediction)))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(defn predict-mlp [x]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(let [model-info (get-most-accurate-model)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model (load-mlp-model (:uuid model-info))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prediction (make-prediction model x)]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{:input x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:result prediction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:accuracy (:model_accuracy model-info)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:modelid (:uuid model-info)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:prediction-date (f/unparse (f/formatters :mysql) (t/now))}))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229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Predictions within Streaming Apps (DT in Weka).</a:t>
            </a:r>
          </a:p>
        </p:txBody>
      </p:sp>
      <p:sp>
        <p:nvSpPr>
          <p:cNvPr id="448" name="Shape 230"/>
          <p:cNvSpPr txBox="1"/>
          <p:nvPr/>
        </p:nvSpPr>
        <p:spPr>
          <a:xfrm>
            <a:off x="1562633" y="2156759"/>
            <a:ext cx="9096202" cy="400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Menlo"/>
                <a:ea typeface="Menlo"/>
                <a:cs typeface="Menlo"/>
                <a:sym typeface="Menlo"/>
              </a:rPr>
              <a:t>(defn classify-instance [model instance]</a:t>
            </a:r>
            <a:endParaRPr>
              <a:latin typeface="Menlo"/>
              <a:ea typeface="Menlo"/>
              <a:cs typeface="Menlo"/>
              <a:sym typeface="Menlo"/>
            </a:endParaRP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(do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(.setClassIndex instance(- (.numAttributes instance) 1))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(.classifyInstance model (.instance instance 0))))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(defn predict-decision-tree [x]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(let [instance (create-instance x)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model-info (get-most-accurate-model)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model (load-model (:uuid model-info))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result (classify-instance model instance)]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{:input x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:result result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:accuracy (:model_accuracy model-info)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:modelid (:uuid model)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:prediction-date (f/unparse (f/formatters :mysql) (t/now))}))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232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Predictions within Streaming Apps (SLR).</a:t>
            </a:r>
          </a:p>
        </p:txBody>
      </p:sp>
      <p:sp>
        <p:nvSpPr>
          <p:cNvPr id="451" name="Shape 233"/>
          <p:cNvSpPr txBox="1"/>
          <p:nvPr/>
        </p:nvSpPr>
        <p:spPr>
          <a:xfrm>
            <a:off x="1516912" y="2251313"/>
            <a:ext cx="9096203" cy="373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(defn calc-linear [slope intercept x]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(+ intercept (* x slope)))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(defn predict-simple-linear [x]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(let [model (first (load-simple-linear))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input (convert-input-to-integer x)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result (calc-linear (:slope model)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(:intercept model)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input)]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{:input input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:result result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:accuracy (:rsq model)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:modelid (:uuid model)</a:t>
            </a:r>
          </a:p>
          <a:p>
            <a:pPr>
              <a:defRPr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:prediction-date (f/unparse (f/formatters :mysql) (t/now))}))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235"/>
          <p:cNvSpPr txBox="1"/>
          <p:nvPr/>
        </p:nvSpPr>
        <p:spPr>
          <a:xfrm>
            <a:off x="3816196" y="2824478"/>
            <a:ext cx="4468168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7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Retraining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237"/>
          <p:cNvSpPr txBox="1"/>
          <p:nvPr>
            <p:ph type="title"/>
          </p:nvPr>
        </p:nvSpPr>
        <p:spPr>
          <a:xfrm>
            <a:off x="646110" y="452718"/>
            <a:ext cx="9404724" cy="1607857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Retraining the Models</a:t>
            </a:r>
          </a:p>
        </p:txBody>
      </p:sp>
      <p:sp>
        <p:nvSpPr>
          <p:cNvPr id="456" name="Shape 238"/>
          <p:cNvSpPr txBox="1"/>
          <p:nvPr>
            <p:ph type="body" idx="1"/>
          </p:nvPr>
        </p:nvSpPr>
        <p:spPr>
          <a:xfrm>
            <a:off x="901994" y="1910828"/>
            <a:ext cx="10388012" cy="4334919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3300"/>
            </a:pPr>
            <a:r>
              <a:t>I’m using Cron to rerun the models daily.</a:t>
            </a:r>
          </a:p>
          <a:p>
            <a:pPr>
              <a:defRPr sz="3300"/>
            </a:pPr>
            <a:r>
              <a:t>Sending a message to the event_topic keeps the event stream order preserved.</a:t>
            </a:r>
          </a:p>
          <a:p>
            <a:pPr>
              <a:defRPr sz="3300"/>
            </a:pPr>
            <a:r>
              <a:t>Remember training results are in the database.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240"/>
          <p:cNvSpPr txBox="1"/>
          <p:nvPr/>
        </p:nvSpPr>
        <p:spPr>
          <a:xfrm>
            <a:off x="2606892" y="2481578"/>
            <a:ext cx="6886775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7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Improvements?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itle 1"/>
          <p:cNvSpPr txBox="1"/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/>
          <a:p>
            <a:pPr/>
            <a:r>
              <a:t>JASE, WE’RE GONNA DO AI!</a:t>
            </a:r>
          </a:p>
        </p:txBody>
      </p:sp>
      <p:pic>
        <p:nvPicPr>
          <p:cNvPr id="305" name="Content Placeholder 12" descr="Content Placeholder 1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867" y="1454022"/>
            <a:ext cx="9254967" cy="5219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iphy.gif" descr="giph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254000"/>
            <a:ext cx="6350001" cy="635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244"/>
          <p:cNvSpPr txBox="1"/>
          <p:nvPr>
            <p:ph type="title"/>
          </p:nvPr>
        </p:nvSpPr>
        <p:spPr>
          <a:xfrm>
            <a:off x="646110" y="452718"/>
            <a:ext cx="9404724" cy="1607857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Improving the DL4J Model Builds.</a:t>
            </a:r>
          </a:p>
        </p:txBody>
      </p:sp>
      <p:sp>
        <p:nvSpPr>
          <p:cNvPr id="463" name="Shape 245"/>
          <p:cNvSpPr txBox="1"/>
          <p:nvPr>
            <p:ph type="body" idx="1"/>
          </p:nvPr>
        </p:nvSpPr>
        <p:spPr>
          <a:xfrm>
            <a:off x="901994" y="1674811"/>
            <a:ext cx="10388012" cy="4334919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3300"/>
            </a:pPr>
            <a:r>
              <a:t>Modify the Event Streaming app to map through the scaling factor to create ten new models.</a:t>
            </a:r>
          </a:p>
          <a:p>
            <a:pPr>
              <a:defRPr sz="3300"/>
            </a:pPr>
            <a:r>
              <a:t>Container the model build: start -&gt; complete -&gt; terminate. Could use Fargate/K8s etc</a:t>
            </a:r>
          </a:p>
          <a:p>
            <a:pPr>
              <a:defRPr sz="3300"/>
            </a:pPr>
            <a:r>
              <a:t>Let developers develop Keras models and let DL4J handle the predictions?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247"/>
          <p:cNvSpPr txBox="1"/>
          <p:nvPr>
            <p:ph type="title"/>
          </p:nvPr>
        </p:nvSpPr>
        <p:spPr>
          <a:xfrm>
            <a:off x="646110" y="452718"/>
            <a:ext cx="9404724" cy="1607857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Predictions </a:t>
            </a:r>
          </a:p>
        </p:txBody>
      </p:sp>
      <p:sp>
        <p:nvSpPr>
          <p:cNvPr id="466" name="Shape 248"/>
          <p:cNvSpPr txBox="1"/>
          <p:nvPr>
            <p:ph type="body" idx="1"/>
          </p:nvPr>
        </p:nvSpPr>
        <p:spPr>
          <a:xfrm>
            <a:off x="901994" y="1674811"/>
            <a:ext cx="10388012" cy="4334919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3300"/>
            </a:pPr>
            <a:r>
              <a:t>Model loading is slow, I could persist them in RAM. </a:t>
            </a:r>
          </a:p>
          <a:p>
            <a:pPr>
              <a:defRPr sz="3300"/>
            </a:pPr>
            <a:r>
              <a:t>Consider how to update newer more accurate models.</a:t>
            </a:r>
          </a:p>
          <a:p>
            <a:pPr>
              <a:defRPr sz="3300"/>
            </a:pPr>
            <a:r>
              <a:t>Predict against all models - The Rendezvous Model.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250"/>
          <p:cNvSpPr txBox="1"/>
          <p:nvPr>
            <p:ph type="title"/>
          </p:nvPr>
        </p:nvSpPr>
        <p:spPr>
          <a:xfrm>
            <a:off x="646110" y="452718"/>
            <a:ext cx="9404724" cy="1607857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Random Samples of Training Data</a:t>
            </a:r>
          </a:p>
        </p:txBody>
      </p:sp>
      <p:sp>
        <p:nvSpPr>
          <p:cNvPr id="469" name="Shape 251"/>
          <p:cNvSpPr txBox="1"/>
          <p:nvPr>
            <p:ph type="body" idx="1"/>
          </p:nvPr>
        </p:nvSpPr>
        <p:spPr>
          <a:xfrm>
            <a:off x="901994" y="1674811"/>
            <a:ext cx="10388012" cy="4334919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3300"/>
            </a:pPr>
            <a:r>
              <a:t>Use Hadoop to create random samples.</a:t>
            </a:r>
          </a:p>
          <a:p>
            <a:pPr>
              <a:defRPr sz="3300"/>
            </a:pPr>
            <a:r>
              <a:t>Store the results (part-00000 etc)</a:t>
            </a:r>
          </a:p>
          <a:p>
            <a:pPr>
              <a:defRPr sz="3300"/>
            </a:pPr>
            <a:r>
              <a:t>Run the training on the results.</a:t>
            </a:r>
          </a:p>
          <a:p>
            <a:pPr>
              <a:defRPr sz="3300"/>
            </a:pPr>
            <a:r>
              <a:t>Link the training bundle to the result set (use same uuid etc)</a:t>
            </a:r>
          </a:p>
          <a:p>
            <a:pPr>
              <a:defRPr sz="3300"/>
            </a:pPr>
            <a:r>
              <a:t>Large data volumes would kill Weka model builds.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253"/>
          <p:cNvSpPr txBox="1"/>
          <p:nvPr>
            <p:ph type="title"/>
          </p:nvPr>
        </p:nvSpPr>
        <p:spPr>
          <a:xfrm>
            <a:off x="633410" y="427318"/>
            <a:ext cx="9404724" cy="1600201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Random Samples of Training Data</a:t>
            </a:r>
          </a:p>
        </p:txBody>
      </p:sp>
      <p:sp>
        <p:nvSpPr>
          <p:cNvPr id="472" name="Shape 254"/>
          <p:cNvSpPr txBox="1"/>
          <p:nvPr/>
        </p:nvSpPr>
        <p:spPr>
          <a:xfrm>
            <a:off x="586213" y="1280637"/>
            <a:ext cx="11019574" cy="467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public static class RandomSampleMapper extends Mapper&lt;Object, Text, NullWritable, Text&gt; {</a:t>
            </a:r>
          </a:p>
          <a:p>
            <a:pPr>
              <a:defRPr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defRPr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private Random rands = new Random();</a:t>
            </a:r>
          </a:p>
          <a:p>
            <a:pPr>
              <a:defRPr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private Double percentage;</a:t>
            </a:r>
          </a:p>
          <a:p>
            <a:pPr>
              <a:defRPr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defRPr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@Override</a:t>
            </a:r>
          </a:p>
          <a:p>
            <a:pPr>
              <a:defRPr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protected void setup(Context context) throws IOException, InterruptedException {</a:t>
            </a:r>
          </a:p>
          <a:p>
            <a:pPr>
              <a:defRPr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String strPercentage = context.getConfiguration().get("percentage");</a:t>
            </a:r>
          </a:p>
          <a:p>
            <a:pPr>
              <a:defRPr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percentage = Double.parseDouble(strPercentage) / 100.0;</a:t>
            </a:r>
          </a:p>
          <a:p>
            <a:pPr>
              <a:defRPr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}</a:t>
            </a:r>
          </a:p>
          <a:p>
            <a:pPr>
              <a:defRPr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defRPr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@Override </a:t>
            </a:r>
          </a:p>
          <a:p>
            <a:pPr>
              <a:defRPr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public void map(Object key, Text value, Context context) </a:t>
            </a:r>
          </a:p>
          <a:p>
            <a:pPr>
              <a:defRPr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throws IOException, InterruptedException {</a:t>
            </a:r>
          </a:p>
          <a:p>
            <a:pPr>
              <a:defRPr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if (rands.nextDouble() &lt; percentage) {</a:t>
            </a:r>
          </a:p>
          <a:p>
            <a:pPr>
              <a:defRPr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context.write(NullWritable.get(), value);</a:t>
            </a:r>
          </a:p>
          <a:p>
            <a:pPr>
              <a:defRPr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>
              <a:defRPr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}</a:t>
            </a:r>
          </a:p>
          <a:p>
            <a:pPr>
              <a:defRPr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261"/>
          <p:cNvSpPr txBox="1"/>
          <p:nvPr/>
        </p:nvSpPr>
        <p:spPr>
          <a:xfrm>
            <a:off x="2012293" y="3218179"/>
            <a:ext cx="7290968" cy="42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https://github.com/jasebell/clojurex-2018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264"/>
          <p:cNvSpPr txBox="1"/>
          <p:nvPr>
            <p:ph type="title"/>
          </p:nvPr>
        </p:nvSpPr>
        <p:spPr>
          <a:xfrm>
            <a:off x="2718591" y="1275754"/>
            <a:ext cx="6754818" cy="1400531"/>
          </a:xfrm>
          <a:prstGeom prst="rect">
            <a:avLst/>
          </a:prstGeom>
        </p:spPr>
        <p:txBody>
          <a:bodyPr lIns="0" tIns="0" rIns="0" bIns="0"/>
          <a:lstStyle>
            <a:lvl1pPr defTabSz="397763">
              <a:defRPr sz="8300"/>
            </a:lvl1pPr>
          </a:lstStyle>
          <a:p>
            <a:pPr/>
            <a:r>
              <a:t>Thank you.</a:t>
            </a:r>
          </a:p>
        </p:txBody>
      </p:sp>
      <p:sp>
        <p:nvSpPr>
          <p:cNvPr id="477" name="Shape 266"/>
          <p:cNvSpPr txBox="1"/>
          <p:nvPr/>
        </p:nvSpPr>
        <p:spPr>
          <a:xfrm>
            <a:off x="3657729" y="3495914"/>
            <a:ext cx="3652140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Twitter: @jasonbelldata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ontent Placeholder 2"/>
          <p:cNvSpPr txBox="1"/>
          <p:nvPr>
            <p:ph type="body" idx="1"/>
          </p:nvPr>
        </p:nvSpPr>
        <p:spPr>
          <a:xfrm>
            <a:off x="558799" y="440268"/>
            <a:ext cx="9491055" cy="580813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buSzTx/>
              <a:buFont typeface="Wingdings 3"/>
              <a:buNone/>
              <a:defRPr sz="4600"/>
            </a:pPr>
            <a:r>
              <a:t>Jase, we’re gonna do….</a:t>
            </a:r>
            <a:endParaRPr sz="1500"/>
          </a:p>
          <a:p>
            <a:pPr>
              <a:lnSpc>
                <a:spcPct val="80000"/>
              </a:lnSpc>
              <a:defRPr sz="2400"/>
            </a:pPr>
            <a:r>
              <a:t>1994 – Perl</a:t>
            </a:r>
            <a:endParaRPr sz="1500"/>
          </a:p>
          <a:p>
            <a:pPr>
              <a:lnSpc>
                <a:spcPct val="80000"/>
              </a:lnSpc>
              <a:defRPr sz="2400"/>
            </a:pPr>
            <a:r>
              <a:t>1995 – Dale a tu cuerpo alegria Macarena, Hey Macarena</a:t>
            </a:r>
            <a:endParaRPr sz="1500"/>
          </a:p>
          <a:p>
            <a:pPr>
              <a:lnSpc>
                <a:spcPct val="80000"/>
              </a:lnSpc>
              <a:defRPr sz="2400"/>
            </a:pPr>
            <a:r>
              <a:t>1996 – Java Applets</a:t>
            </a:r>
            <a:endParaRPr sz="1500"/>
          </a:p>
          <a:p>
            <a:pPr>
              <a:lnSpc>
                <a:spcPct val="80000"/>
              </a:lnSpc>
              <a:defRPr sz="2400"/>
            </a:pPr>
            <a:r>
              <a:t>2000 – XML</a:t>
            </a:r>
            <a:endParaRPr sz="1500"/>
          </a:p>
          <a:p>
            <a:pPr>
              <a:lnSpc>
                <a:spcPct val="80000"/>
              </a:lnSpc>
              <a:defRPr sz="2400"/>
            </a:pPr>
            <a:r>
              <a:t>2002 – Web 2.0</a:t>
            </a:r>
            <a:endParaRPr sz="1500"/>
          </a:p>
          <a:p>
            <a:pPr>
              <a:lnSpc>
                <a:spcPct val="80000"/>
              </a:lnSpc>
              <a:defRPr sz="2400"/>
            </a:pPr>
            <a:r>
              <a:t>2004 – Open Data Social Collaboration</a:t>
            </a:r>
            <a:endParaRPr sz="1500"/>
          </a:p>
          <a:p>
            <a:pPr>
              <a:lnSpc>
                <a:spcPct val="80000"/>
              </a:lnSpc>
              <a:defRPr sz="2400"/>
            </a:pPr>
            <a:r>
              <a:t>2007 – iPhone Apps, it’s the App Economy DUDE!</a:t>
            </a:r>
            <a:endParaRPr sz="1500"/>
          </a:p>
          <a:p>
            <a:pPr>
              <a:lnSpc>
                <a:spcPct val="80000"/>
              </a:lnSpc>
              <a:defRPr sz="2400"/>
            </a:pPr>
            <a:r>
              <a:t>2009 – Mobile Web Apps</a:t>
            </a:r>
            <a:endParaRPr sz="1500"/>
          </a:p>
          <a:p>
            <a:pPr>
              <a:lnSpc>
                <a:spcPct val="80000"/>
              </a:lnSpc>
              <a:defRPr sz="2400"/>
            </a:pPr>
            <a:r>
              <a:t>2012 – Hadoop! (WTF is that Jase?)</a:t>
            </a:r>
            <a:endParaRPr sz="1500"/>
          </a:p>
          <a:p>
            <a:pPr>
              <a:lnSpc>
                <a:spcPct val="80000"/>
              </a:lnSpc>
              <a:defRPr sz="2400"/>
            </a:pPr>
            <a:r>
              <a:t>2013 – Spark! (See above)</a:t>
            </a:r>
            <a:endParaRPr sz="1500"/>
          </a:p>
          <a:p>
            <a:pPr>
              <a:lnSpc>
                <a:spcPct val="80000"/>
              </a:lnSpc>
              <a:defRPr sz="2400"/>
            </a:pPr>
            <a:r>
              <a:t>2017 – Realtime Data Streaming Kafka</a:t>
            </a:r>
          </a:p>
          <a:p>
            <a:pPr>
              <a:lnSpc>
                <a:spcPct val="80000"/>
              </a:lnSpc>
              <a:defRPr sz="2400"/>
            </a:pPr>
            <a:r>
              <a:t>2018 - AI / ML / Ay Aye (Yorkshire Machine Learning)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We’re going to build a system to build self training AI but I need you to have skin in the game."/>
          <p:cNvSpPr txBox="1"/>
          <p:nvPr/>
        </p:nvSpPr>
        <p:spPr>
          <a:xfrm>
            <a:off x="644961" y="2487137"/>
            <a:ext cx="10902078" cy="2263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7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We’re going to build a system to build self training AI but I need you to have skin in the game.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o you’re going to replace a job of a human being."/>
          <p:cNvSpPr txBox="1"/>
          <p:nvPr/>
        </p:nvSpPr>
        <p:spPr>
          <a:xfrm>
            <a:off x="644961" y="2487137"/>
            <a:ext cx="10902078" cy="153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7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So you’re going to replace a job of a human being.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